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937"/>
                </a:solidFill>
                <a:latin typeface="Roboto"/>
              </a:defRPr>
            </a:pPr>
            <a:r>
              <a:rPr sz="1300" b="0" i="0" u="none" strike="noStrike">
                <a:solidFill>
                  <a:srgbClr val="1F2937"/>
                </a:solidFill>
                <a:latin typeface="Roboto"/>
              </a:rPr>
              <a:t>Заказы и выручка по дням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Заказы, шт</c:v>
                </c:pt>
              </c:strCache>
            </c:strRef>
          </c:tx>
          <c:spPr>
            <a:solidFill>
              <a:srgbClr val="E8590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</c:v>
                </c:pt>
                <c:pt idx="1">
                  <c:v>11</c:v>
                </c:pt>
                <c:pt idx="2">
                  <c:v>8</c:v>
                </c:pt>
                <c:pt idx="3">
                  <c:v>7</c:v>
                </c:pt>
                <c:pt idx="4">
                  <c:v>9</c:v>
                </c:pt>
                <c:pt idx="5">
                  <c:v>14</c:v>
                </c:pt>
                <c:pt idx="6">
                  <c:v>16</c:v>
                </c:pt>
                <c:pt idx="7">
                  <c:v>11</c:v>
                </c:pt>
                <c:pt idx="8">
                  <c:v>8</c:v>
                </c:pt>
                <c:pt idx="9">
                  <c:v>12</c:v>
                </c:pt>
                <c:pt idx="10">
                  <c:v>10</c:v>
                </c:pt>
                <c:pt idx="11">
                  <c:v>9</c:v>
                </c:pt>
                <c:pt idx="12">
                  <c:v>7</c:v>
                </c:pt>
                <c:pt idx="13">
                  <c:v>9</c:v>
                </c:pt>
                <c:pt idx="14">
                  <c:v>8</c:v>
                </c:pt>
                <c:pt idx="15">
                  <c:v>11</c:v>
                </c:pt>
                <c:pt idx="16">
                  <c:v>7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10</c:v>
                </c:pt>
                <c:pt idx="21">
                  <c:v>7</c:v>
                </c:pt>
                <c:pt idx="22">
                  <c:v>10</c:v>
                </c:pt>
                <c:pt idx="23">
                  <c:v>7</c:v>
                </c:pt>
                <c:pt idx="24">
                  <c:v>12</c:v>
                </c:pt>
                <c:pt idx="25">
                  <c:v>12</c:v>
                </c:pt>
                <c:pt idx="26">
                  <c:v>8</c:v>
                </c:pt>
                <c:pt idx="27">
                  <c:v>7</c:v>
                </c:pt>
                <c:pt idx="28">
                  <c:v>11</c:v>
                </c:pt>
                <c:pt idx="29">
                  <c:v>5</c:v>
                </c:pt>
                <c:pt idx="30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Выручка, ₽</c:v>
                </c:pt>
              </c:strCache>
            </c:strRef>
          </c:tx>
          <c:spPr>
            <a:solidFill>
              <a:srgbClr val="7C3AED"/>
            </a:solidFill>
            <a:ln w="25400" cap="flat">
              <a:solidFill>
                <a:srgbClr val="7C3AE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7C3AED"/>
              </a:solidFill>
              <a:ln w="9525" cap="flat">
                <a:solidFill>
                  <a:srgbClr val="7C3AE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15596.1</c:v>
                </c:pt>
                <c:pt idx="1">
                  <c:v>13196.7</c:v>
                </c:pt>
                <c:pt idx="2">
                  <c:v>9597.6</c:v>
                </c:pt>
                <c:pt idx="3">
                  <c:v>8397.9</c:v>
                </c:pt>
                <c:pt idx="4">
                  <c:v>10797.3</c:v>
                </c:pt>
                <c:pt idx="5">
                  <c:v>16795.8</c:v>
                </c:pt>
                <c:pt idx="6">
                  <c:v>19195.2</c:v>
                </c:pt>
                <c:pt idx="7">
                  <c:v>13196.7</c:v>
                </c:pt>
                <c:pt idx="8">
                  <c:v>9597.6</c:v>
                </c:pt>
                <c:pt idx="9">
                  <c:v>14396.4</c:v>
                </c:pt>
                <c:pt idx="10">
                  <c:v>12900</c:v>
                </c:pt>
                <c:pt idx="11">
                  <c:v>11610</c:v>
                </c:pt>
                <c:pt idx="12">
                  <c:v>9030</c:v>
                </c:pt>
                <c:pt idx="13">
                  <c:v>11610</c:v>
                </c:pt>
                <c:pt idx="14">
                  <c:v>10320</c:v>
                </c:pt>
                <c:pt idx="15">
                  <c:v>14190</c:v>
                </c:pt>
                <c:pt idx="16">
                  <c:v>9030</c:v>
                </c:pt>
                <c:pt idx="17">
                  <c:v>12900</c:v>
                </c:pt>
                <c:pt idx="18">
                  <c:v>12900</c:v>
                </c:pt>
                <c:pt idx="19">
                  <c:v>10320</c:v>
                </c:pt>
                <c:pt idx="20">
                  <c:v>12900</c:v>
                </c:pt>
                <c:pt idx="21">
                  <c:v>9030</c:v>
                </c:pt>
                <c:pt idx="22">
                  <c:v>12900</c:v>
                </c:pt>
                <c:pt idx="23">
                  <c:v>9030</c:v>
                </c:pt>
                <c:pt idx="24">
                  <c:v>15480</c:v>
                </c:pt>
                <c:pt idx="25">
                  <c:v>15480</c:v>
                </c:pt>
                <c:pt idx="26">
                  <c:v>10320</c:v>
                </c:pt>
                <c:pt idx="27">
                  <c:v>9030</c:v>
                </c:pt>
                <c:pt idx="28">
                  <c:v>14190</c:v>
                </c:pt>
                <c:pt idx="29">
                  <c:v>6450</c:v>
                </c:pt>
                <c:pt idx="30">
                  <c:v>11610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5"/>
        <c:axId val="2094734553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4"/>
        <c:crosses val="autoZero"/>
        <c:crossBetween val="between"/>
      </c:valAx>
      <c:valAx>
        <c:axId val="2094734553"/>
        <c:scaling>
          <c:orientation val="minMax"/>
        </c:scaling>
        <c:delete val="0"/>
        <c:axPos val="r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5"/>
        <c:crosses val="max"/>
        <c:crossBetween val="between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3"/>
        <c:crosses val="autoZero"/>
        <c:auto val="1"/>
        <c:lblAlgn val="ctr"/>
        <c:noMultiLvlLbl val="1"/>
      </c:catAx>
      <c:spPr>
        <a:solidFill>
          <a:srgbClr val="F8FAFC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Roboto"/>
              <a:cs typeface="Roboto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937"/>
                </a:solidFill>
                <a:latin typeface="Roboto"/>
              </a:defRPr>
            </a:pPr>
            <a:r>
              <a:rPr sz="1300" b="0" i="0" u="none" strike="noStrike">
                <a:solidFill>
                  <a:srgbClr val="1F2937"/>
                </a:solidFill>
                <a:latin typeface="Roboto"/>
              </a:rPr>
              <a:t>Переходы и конверсия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Переходы</c:v>
                </c:pt>
              </c:strCache>
            </c:strRef>
          </c:tx>
          <c:spPr>
            <a:solidFill>
              <a:srgbClr val="2563EB"/>
            </a:solidFill>
            <a:ln w="25400" cap="flat">
              <a:solidFill>
                <a:srgbClr val="2563E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563EB"/>
              </a:solidFill>
              <a:ln w="9525" cap="flat">
                <a:solidFill>
                  <a:srgbClr val="2563E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218</c:v>
                </c:pt>
                <c:pt idx="1">
                  <c:v>187</c:v>
                </c:pt>
                <c:pt idx="2">
                  <c:v>215</c:v>
                </c:pt>
                <c:pt idx="3">
                  <c:v>221</c:v>
                </c:pt>
                <c:pt idx="4">
                  <c:v>267</c:v>
                </c:pt>
                <c:pt idx="5">
                  <c:v>259</c:v>
                </c:pt>
                <c:pt idx="6">
                  <c:v>250</c:v>
                </c:pt>
                <c:pt idx="7">
                  <c:v>188</c:v>
                </c:pt>
                <c:pt idx="8">
                  <c:v>203</c:v>
                </c:pt>
                <c:pt idx="9">
                  <c:v>226</c:v>
                </c:pt>
                <c:pt idx="10">
                  <c:v>225</c:v>
                </c:pt>
                <c:pt idx="11">
                  <c:v>220</c:v>
                </c:pt>
                <c:pt idx="12">
                  <c:v>256</c:v>
                </c:pt>
                <c:pt idx="13">
                  <c:v>244</c:v>
                </c:pt>
                <c:pt idx="14">
                  <c:v>253</c:v>
                </c:pt>
                <c:pt idx="15">
                  <c:v>199</c:v>
                </c:pt>
                <c:pt idx="16">
                  <c:v>200</c:v>
                </c:pt>
                <c:pt idx="17">
                  <c:v>214</c:v>
                </c:pt>
                <c:pt idx="18">
                  <c:v>251</c:v>
                </c:pt>
                <c:pt idx="19">
                  <c:v>244</c:v>
                </c:pt>
                <c:pt idx="20">
                  <c:v>233</c:v>
                </c:pt>
                <c:pt idx="21">
                  <c:v>213</c:v>
                </c:pt>
                <c:pt idx="22">
                  <c:v>215</c:v>
                </c:pt>
                <c:pt idx="23">
                  <c:v>229</c:v>
                </c:pt>
                <c:pt idx="24">
                  <c:v>217</c:v>
                </c:pt>
                <c:pt idx="25">
                  <c:v>262</c:v>
                </c:pt>
                <c:pt idx="26">
                  <c:v>270</c:v>
                </c:pt>
                <c:pt idx="27">
                  <c:v>256</c:v>
                </c:pt>
                <c:pt idx="28">
                  <c:v>230</c:v>
                </c:pt>
                <c:pt idx="29">
                  <c:v>220</c:v>
                </c:pt>
                <c:pt idx="30">
                  <c:v>203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Конверсия переход → заказ, %</c:v>
                </c:pt>
              </c:strCache>
            </c:strRef>
          </c:tx>
          <c:spPr>
            <a:solidFill>
              <a:srgbClr val="059669"/>
            </a:solidFill>
            <a:ln w="25400" cap="flat">
              <a:solidFill>
                <a:srgbClr val="05966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059669"/>
              </a:solidFill>
              <a:ln w="9525" cap="flat">
                <a:solidFill>
                  <a:srgbClr val="05966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</c:v>
                </c:pt>
                <c:pt idx="1">
                  <c:v>5.9</c:v>
                </c:pt>
                <c:pt idx="2">
                  <c:v>3.7</c:v>
                </c:pt>
                <c:pt idx="3">
                  <c:v>3.2</c:v>
                </c:pt>
                <c:pt idx="4">
                  <c:v>3.4</c:v>
                </c:pt>
                <c:pt idx="5">
                  <c:v>5.4</c:v>
                </c:pt>
                <c:pt idx="6">
                  <c:v>6.4</c:v>
                </c:pt>
                <c:pt idx="7">
                  <c:v>5.9</c:v>
                </c:pt>
                <c:pt idx="8">
                  <c:v>3.9</c:v>
                </c:pt>
                <c:pt idx="9">
                  <c:v>5.3</c:v>
                </c:pt>
                <c:pt idx="10">
                  <c:v>4.4</c:v>
                </c:pt>
                <c:pt idx="11">
                  <c:v>4.1</c:v>
                </c:pt>
                <c:pt idx="12">
                  <c:v>2.7</c:v>
                </c:pt>
                <c:pt idx="13">
                  <c:v>3.7</c:v>
                </c:pt>
                <c:pt idx="14">
                  <c:v>3.2</c:v>
                </c:pt>
                <c:pt idx="15">
                  <c:v>5.5</c:v>
                </c:pt>
                <c:pt idx="16">
                  <c:v>3.5</c:v>
                </c:pt>
                <c:pt idx="17">
                  <c:v>4.7</c:v>
                </c:pt>
                <c:pt idx="18">
                  <c:v>4</c:v>
                </c:pt>
                <c:pt idx="19">
                  <c:v>3.3</c:v>
                </c:pt>
                <c:pt idx="20">
                  <c:v>4.3</c:v>
                </c:pt>
                <c:pt idx="21">
                  <c:v>3.3</c:v>
                </c:pt>
                <c:pt idx="22">
                  <c:v>4.7</c:v>
                </c:pt>
                <c:pt idx="23">
                  <c:v>3.1</c:v>
                </c:pt>
                <c:pt idx="24">
                  <c:v>5.5</c:v>
                </c:pt>
                <c:pt idx="25">
                  <c:v>4.6</c:v>
                </c:pt>
                <c:pt idx="26">
                  <c:v>3</c:v>
                </c:pt>
                <c:pt idx="27">
                  <c:v>2.7</c:v>
                </c:pt>
                <c:pt idx="28">
                  <c:v>4.8</c:v>
                </c:pt>
                <c:pt idx="29">
                  <c:v>2.3</c:v>
                </c:pt>
                <c:pt idx="30">
                  <c:v>4.4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5"/>
        <c:axId val="2094734553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4"/>
        <c:crosses val="autoZero"/>
        <c:crossBetween val="between"/>
      </c:valAx>
      <c:valAx>
        <c:axId val="2094734553"/>
        <c:scaling>
          <c:orientation val="minMax"/>
        </c:scaling>
        <c:delete val="0"/>
        <c:axPos val="r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5"/>
        <c:crosses val="max"/>
        <c:crossBetween val="between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3"/>
        <c:crosses val="autoZero"/>
        <c:auto val="1"/>
        <c:lblAlgn val="ctr"/>
        <c:noMultiLvlLbl val="1"/>
      </c:catAx>
      <c:spPr>
        <a:solidFill>
          <a:srgbClr val="F8FAFC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Roboto"/>
              <a:cs typeface="Roboto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937"/>
                </a:solidFill>
                <a:latin typeface="Roboto"/>
              </a:defRPr>
            </a:pPr>
            <a:r>
              <a:rPr sz="1300" b="0" i="0" u="none" strike="noStrike">
                <a:solidFill>
                  <a:srgbClr val="1F2937"/>
                </a:solidFill>
                <a:latin typeface="Roboto"/>
              </a:rPr>
              <a:t>Реклама и ДРР по дням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Расход, ₽</c:v>
                </c:pt>
              </c:strCache>
            </c:strRef>
          </c:tx>
          <c:spPr>
            <a:solidFill>
              <a:srgbClr val="0891B2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318.57</c:v>
                </c:pt>
                <c:pt idx="1">
                  <c:v>309.55</c:v>
                </c:pt>
                <c:pt idx="2">
                  <c:v>309.14</c:v>
                </c:pt>
                <c:pt idx="3">
                  <c:v>293.97</c:v>
                </c:pt>
                <c:pt idx="4">
                  <c:v>308.32</c:v>
                </c:pt>
                <c:pt idx="5">
                  <c:v>319.39</c:v>
                </c:pt>
                <c:pt idx="6">
                  <c:v>288.64</c:v>
                </c:pt>
                <c:pt idx="7">
                  <c:v>298.07</c:v>
                </c:pt>
                <c:pt idx="8">
                  <c:v>300.12</c:v>
                </c:pt>
                <c:pt idx="9">
                  <c:v>299.71</c:v>
                </c:pt>
                <c:pt idx="10">
                  <c:v>315.29</c:v>
                </c:pt>
                <c:pt idx="11">
                  <c:v>302.99</c:v>
                </c:pt>
                <c:pt idx="12">
                  <c:v>292.74</c:v>
                </c:pt>
                <c:pt idx="13">
                  <c:v>284.13</c:v>
                </c:pt>
                <c:pt idx="14">
                  <c:v>297.66</c:v>
                </c:pt>
                <c:pt idx="15">
                  <c:v>299.3</c:v>
                </c:pt>
                <c:pt idx="16">
                  <c:v>306.27</c:v>
                </c:pt>
                <c:pt idx="17">
                  <c:v>312.83</c:v>
                </c:pt>
                <c:pt idx="18">
                  <c:v>309.55</c:v>
                </c:pt>
                <c:pt idx="19">
                  <c:v>312.42</c:v>
                </c:pt>
                <c:pt idx="20">
                  <c:v>326.77</c:v>
                </c:pt>
                <c:pt idx="21">
                  <c:v>305.04</c:v>
                </c:pt>
                <c:pt idx="22">
                  <c:v>305.45</c:v>
                </c:pt>
                <c:pt idx="23">
                  <c:v>306.68</c:v>
                </c:pt>
                <c:pt idx="24">
                  <c:v>310.78</c:v>
                </c:pt>
                <c:pt idx="25">
                  <c:v>305.04</c:v>
                </c:pt>
                <c:pt idx="26">
                  <c:v>305.04</c:v>
                </c:pt>
                <c:pt idx="27">
                  <c:v>308.32</c:v>
                </c:pt>
                <c:pt idx="28">
                  <c:v>319.8</c:v>
                </c:pt>
                <c:pt idx="29">
                  <c:v>314.06</c:v>
                </c:pt>
                <c:pt idx="30">
                  <c:v>305.86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ДРР, %</c:v>
                </c:pt>
              </c:strCache>
            </c:strRef>
          </c:tx>
          <c:spPr>
            <a:solidFill>
              <a:srgbClr val="DC2626"/>
            </a:solidFill>
            <a:ln w="25400" cap="flat">
              <a:solidFill>
                <a:srgbClr val="DC262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DC2626"/>
              </a:solidFill>
              <a:ln w="9525" cap="flat">
                <a:solidFill>
                  <a:srgbClr val="DC262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2.3</c:v>
                </c:pt>
                <c:pt idx="2">
                  <c:v>3.2</c:v>
                </c:pt>
                <c:pt idx="3">
                  <c:v>3.5</c:v>
                </c:pt>
                <c:pt idx="4">
                  <c:v>2.9</c:v>
                </c:pt>
                <c:pt idx="5">
                  <c:v>1.9</c:v>
                </c:pt>
                <c:pt idx="6">
                  <c:v>1.5</c:v>
                </c:pt>
                <c:pt idx="7">
                  <c:v>2.3</c:v>
                </c:pt>
                <c:pt idx="8">
                  <c:v>3.1</c:v>
                </c:pt>
                <c:pt idx="9">
                  <c:v>2.1</c:v>
                </c:pt>
                <c:pt idx="10">
                  <c:v>2.4</c:v>
                </c:pt>
                <c:pt idx="11">
                  <c:v>2.6</c:v>
                </c:pt>
                <c:pt idx="12">
                  <c:v>3.2</c:v>
                </c:pt>
                <c:pt idx="13">
                  <c:v>2.4</c:v>
                </c:pt>
                <c:pt idx="14">
                  <c:v>2.9</c:v>
                </c:pt>
                <c:pt idx="15">
                  <c:v>2.1</c:v>
                </c:pt>
                <c:pt idx="16">
                  <c:v>3.4</c:v>
                </c:pt>
                <c:pt idx="17">
                  <c:v>2.4</c:v>
                </c:pt>
                <c:pt idx="18">
                  <c:v>2.4</c:v>
                </c:pt>
                <c:pt idx="19">
                  <c:v>3</c:v>
                </c:pt>
                <c:pt idx="20">
                  <c:v>2.5</c:v>
                </c:pt>
                <c:pt idx="21">
                  <c:v>3.4</c:v>
                </c:pt>
                <c:pt idx="22">
                  <c:v>2.4</c:v>
                </c:pt>
                <c:pt idx="23">
                  <c:v>3.4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3.4</c:v>
                </c:pt>
                <c:pt idx="28">
                  <c:v>2.3</c:v>
                </c:pt>
                <c:pt idx="29">
                  <c:v>4.9</c:v>
                </c:pt>
                <c:pt idx="30">
                  <c:v>2.6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5"/>
        <c:axId val="2094734553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4"/>
        <c:crosses val="autoZero"/>
        <c:crossBetween val="between"/>
      </c:valAx>
      <c:valAx>
        <c:axId val="2094734553"/>
        <c:scaling>
          <c:orientation val="minMax"/>
        </c:scaling>
        <c:delete val="0"/>
        <c:axPos val="r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5"/>
        <c:crosses val="max"/>
        <c:crossBetween val="between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3"/>
        <c:crosses val="autoZero"/>
        <c:auto val="1"/>
        <c:lblAlgn val="ctr"/>
        <c:noMultiLvlLbl val="1"/>
      </c:catAx>
      <c:spPr>
        <a:solidFill>
          <a:srgbClr val="F8FAFC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Roboto"/>
              <a:cs typeface="Roboto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300" b="0" i="0" u="none" strike="noStrike">
                <a:solidFill>
                  <a:srgbClr val="1F2937"/>
                </a:solidFill>
                <a:latin typeface="Roboto"/>
              </a:defRPr>
            </a:pPr>
            <a:r>
              <a:rPr sz="1300" b="0" i="0" u="none" strike="noStrike">
                <a:solidFill>
                  <a:srgbClr val="1F2937"/>
                </a:solidFill>
                <a:latin typeface="Roboto"/>
              </a:rPr>
              <a:t>Цена и остаток по дням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Цена (снимок), ₽</c:v>
                </c:pt>
              </c:strCache>
            </c:strRef>
          </c:tx>
          <c:spPr>
            <a:solidFill>
              <a:srgbClr val="E8590C"/>
            </a:solidFill>
            <a:ln w="25400" cap="flat">
              <a:solidFill>
                <a:srgbClr val="E8590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E8590C"/>
              </a:solidFill>
              <a:ln w="9525" cap="flat">
                <a:solidFill>
                  <a:srgbClr val="E8590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1002.34</c:v>
                </c:pt>
                <c:pt idx="1">
                  <c:v>922.2</c:v>
                </c:pt>
                <c:pt idx="2">
                  <c:v>1031.54</c:v>
                </c:pt>
                <c:pt idx="3">
                  <c:v>942.53</c:v>
                </c:pt>
                <c:pt idx="4">
                  <c:v>1010.27</c:v>
                </c:pt>
                <c:pt idx="5">
                  <c:v>1020.17</c:v>
                </c:pt>
                <c:pt idx="6">
                  <c:v>924.38</c:v>
                </c:pt>
                <c:pt idx="7">
                  <c:v>952.81</c:v>
                </c:pt>
                <c:pt idx="8">
                  <c:v>971.85</c:v>
                </c:pt>
                <c:pt idx="9">
                  <c:v>971.75</c:v>
                </c:pt>
                <c:pt idx="10">
                  <c:v>1075.88</c:v>
                </c:pt>
                <c:pt idx="11">
                  <c:v>999.03</c:v>
                </c:pt>
                <c:pt idx="12">
                  <c:v>1048.32</c:v>
                </c:pt>
                <c:pt idx="13">
                  <c:v>1070.05</c:v>
                </c:pt>
                <c:pt idx="14">
                  <c:v>1032.39</c:v>
                </c:pt>
                <c:pt idx="15">
                  <c:v>982.25</c:v>
                </c:pt>
                <c:pt idx="16">
                  <c:v>1030.28</c:v>
                </c:pt>
                <c:pt idx="17">
                  <c:v>989.53</c:v>
                </c:pt>
                <c:pt idx="18">
                  <c:v>1021.07</c:v>
                </c:pt>
                <c:pt idx="19">
                  <c:v>1010.41</c:v>
                </c:pt>
                <c:pt idx="20">
                  <c:v>1043.83</c:v>
                </c:pt>
                <c:pt idx="21">
                  <c:v>1027.45</c:v>
                </c:pt>
                <c:pt idx="22">
                  <c:v>1075.66</c:v>
                </c:pt>
                <c:pt idx="23">
                  <c:v>1065.8</c:v>
                </c:pt>
                <c:pt idx="24">
                  <c:v>1000.87</c:v>
                </c:pt>
                <c:pt idx="25">
                  <c:v>1033.57</c:v>
                </c:pt>
                <c:pt idx="26">
                  <c:v>1052.1</c:v>
                </c:pt>
                <c:pt idx="27">
                  <c:v>1061</c:v>
                </c:pt>
                <c:pt idx="28">
                  <c:v>985.96</c:v>
                </c:pt>
                <c:pt idx="29">
                  <c:v>1105.58</c:v>
                </c:pt>
                <c:pt idx="30">
                  <c:v>1083.37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lineChart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Остаток (снимок), шт</c:v>
                </c:pt>
              </c:strCache>
            </c:strRef>
          </c:tx>
          <c:spPr>
            <a:solidFill>
              <a:srgbClr val="2563EB"/>
            </a:solidFill>
            <a:ln w="25400" cap="flat">
              <a:solidFill>
                <a:srgbClr val="2563E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Roboto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563EB"/>
              </a:solidFill>
              <a:ln w="9525" cap="flat">
                <a:solidFill>
                  <a:srgbClr val="2563E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Sheet1!$A$2:$A$32</c:f>
              <c:multiLvlStrCache>
                <c:ptCount val="31"/>
                <c:lvl>
                  <c:pt idx="0">
                    <c:v>18.08</c:v>
                  </c:pt>
                  <c:pt idx="1">
                    <c:v>19.08</c:v>
                  </c:pt>
                  <c:pt idx="2">
                    <c:v>20.08</c:v>
                  </c:pt>
                  <c:pt idx="3">
                    <c:v>21.08</c:v>
                  </c:pt>
                  <c:pt idx="4">
                    <c:v>22.08</c:v>
                  </c:pt>
                  <c:pt idx="5">
                    <c:v>23.08</c:v>
                  </c:pt>
                  <c:pt idx="6">
                    <c:v>24.08</c:v>
                  </c:pt>
                  <c:pt idx="7">
                    <c:v>25.08</c:v>
                  </c:pt>
                  <c:pt idx="8">
                    <c:v>26.08</c:v>
                  </c:pt>
                  <c:pt idx="9">
                    <c:v>27.08</c:v>
                  </c:pt>
                  <c:pt idx="10">
                    <c:v>28.08</c:v>
                  </c:pt>
                  <c:pt idx="11">
                    <c:v>29.08</c:v>
                  </c:pt>
                  <c:pt idx="12">
                    <c:v>30.08</c:v>
                  </c:pt>
                  <c:pt idx="13">
                    <c:v>31.08</c:v>
                  </c:pt>
                  <c:pt idx="14">
                    <c:v>01.09</c:v>
                  </c:pt>
                  <c:pt idx="15">
                    <c:v>02.09</c:v>
                  </c:pt>
                  <c:pt idx="16">
                    <c:v>03.09</c:v>
                  </c:pt>
                  <c:pt idx="17">
                    <c:v>04.09</c:v>
                  </c:pt>
                  <c:pt idx="18">
                    <c:v>05.09</c:v>
                  </c:pt>
                  <c:pt idx="19">
                    <c:v>06.09</c:v>
                  </c:pt>
                  <c:pt idx="20">
                    <c:v>07.09</c:v>
                  </c:pt>
                  <c:pt idx="21">
                    <c:v>08.09</c:v>
                  </c:pt>
                  <c:pt idx="22">
                    <c:v>09.09</c:v>
                  </c:pt>
                  <c:pt idx="23">
                    <c:v>10.09</c:v>
                  </c:pt>
                  <c:pt idx="24">
                    <c:v>11.09</c:v>
                  </c:pt>
                  <c:pt idx="25">
                    <c:v>12.09</c:v>
                  </c:pt>
                  <c:pt idx="26">
                    <c:v>13.09</c:v>
                  </c:pt>
                  <c:pt idx="27">
                    <c:v>14.09</c:v>
                  </c:pt>
                  <c:pt idx="28">
                    <c:v>15.09</c:v>
                  </c:pt>
                  <c:pt idx="29">
                    <c:v>16.09</c:v>
                  </c:pt>
                  <c:pt idx="30">
                    <c:v>17.09</c:v>
                  </c:pt>
                </c:lvl>
              </c:multiLvlStrCache>
            </c:multiLvlStr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155</c:v>
                </c:pt>
                <c:pt idx="1">
                  <c:v>160</c:v>
                </c:pt>
                <c:pt idx="2">
                  <c:v>158</c:v>
                </c:pt>
                <c:pt idx="3">
                  <c:v>144</c:v>
                </c:pt>
                <c:pt idx="4">
                  <c:v>148</c:v>
                </c:pt>
                <c:pt idx="5">
                  <c:v>151</c:v>
                </c:pt>
                <c:pt idx="6">
                  <c:v>145</c:v>
                </c:pt>
                <c:pt idx="7">
                  <c:v>139</c:v>
                </c:pt>
                <c:pt idx="8">
                  <c:v>147</c:v>
                </c:pt>
                <c:pt idx="9">
                  <c:v>145</c:v>
                </c:pt>
                <c:pt idx="10">
                  <c:v>141</c:v>
                </c:pt>
                <c:pt idx="11">
                  <c:v>146</c:v>
                </c:pt>
                <c:pt idx="12">
                  <c:v>144</c:v>
                </c:pt>
                <c:pt idx="13">
                  <c:v>147</c:v>
                </c:pt>
                <c:pt idx="14">
                  <c:v>148</c:v>
                </c:pt>
                <c:pt idx="15">
                  <c:v>152</c:v>
                </c:pt>
                <c:pt idx="16">
                  <c:v>150</c:v>
                </c:pt>
                <c:pt idx="17">
                  <c:v>153</c:v>
                </c:pt>
                <c:pt idx="18">
                  <c:v>147</c:v>
                </c:pt>
                <c:pt idx="19">
                  <c:v>158</c:v>
                </c:pt>
                <c:pt idx="20">
                  <c:v>148</c:v>
                </c:pt>
                <c:pt idx="21">
                  <c:v>153</c:v>
                </c:pt>
                <c:pt idx="22">
                  <c:v>153</c:v>
                </c:pt>
                <c:pt idx="23">
                  <c:v>150</c:v>
                </c:pt>
                <c:pt idx="24">
                  <c:v>155</c:v>
                </c:pt>
                <c:pt idx="25">
                  <c:v>144</c:v>
                </c:pt>
                <c:pt idx="26">
                  <c:v>151</c:v>
                </c:pt>
                <c:pt idx="27">
                  <c:v>136</c:v>
                </c:pt>
                <c:pt idx="28">
                  <c:v>133</c:v>
                </c:pt>
                <c:pt idx="29">
                  <c:v>130</c:v>
                </c:pt>
                <c:pt idx="30">
                  <c:v>132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Robot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5"/>
        <c:axId val="2094734553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4"/>
        <c:crosses val="autoZero"/>
        <c:crossBetween val="between"/>
      </c:valAx>
      <c:valAx>
        <c:axId val="2094734553"/>
        <c:scaling>
          <c:orientation val="minMax"/>
        </c:scaling>
        <c:delete val="0"/>
        <c:axPos val="r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5"/>
        <c:crosses val="max"/>
        <c:crossBetween val="between"/>
      </c:valAx>
      <c:catAx>
        <c:axId val="209473455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000000"/>
                </a:solidFill>
                <a:latin typeface="Roboto"/>
              </a:defRPr>
            </a:pPr>
            <a:endParaRPr lang="en-US"/>
          </a:p>
        </c:txPr>
        <c:crossAx val="2094734553"/>
        <c:crosses val="autoZero"/>
        <c:auto val="1"/>
        <c:lblAlgn val="ctr"/>
        <c:noMultiLvlLbl val="1"/>
      </c:catAx>
      <c:spPr>
        <a:solidFill>
          <a:srgbClr val="F8FAFC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Roboto"/>
              <a:cs typeface="Roboto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chart" Target="/ppt/charts/chart2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chart" Target="/ppt/charts/chart4.xml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E8590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347472"/>
            <a:ext cx="365760" cy="5120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60120" y="4114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8031175" y="45720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Сформирован 17.09.2026 15:30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02920" y="914400"/>
            <a:ext cx="11185855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7" name="Text 4"/>
          <p:cNvSpPr/>
          <p:nvPr/>
        </p:nvSpPr>
        <p:spPr>
          <a:xfrm>
            <a:off x="502920" y="1399032"/>
            <a:ext cx="11185855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Отчёт по товару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02920" y="1783080"/>
            <a:ext cx="11185855" cy="8686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Уютный дом · Пледы</a:t>
            </a:r>
            <a:endParaRPr lang="en-US" sz="28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834640"/>
          <a:ext cx="69494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57200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Площадка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Wildberries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Артикул продавца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UD-PLED-GREY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Артикул WB (nmId)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184203311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Категория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Пледы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Период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18.08.2026 — 17.09.2026 (31 дн.)</a:t>
                      </a:r>
                      <a:endParaRPr lang="en-US" sz="12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02920" y="4526280"/>
            <a:ext cx="2645588" cy="8686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7"/>
          <p:cNvSpPr/>
          <p:nvPr/>
        </p:nvSpPr>
        <p:spPr>
          <a:xfrm>
            <a:off x="502920" y="4526280"/>
            <a:ext cx="2645588" cy="3200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2" name="Text 8"/>
          <p:cNvSpPr/>
          <p:nvPr/>
        </p:nvSpPr>
        <p:spPr>
          <a:xfrm>
            <a:off x="649224" y="4654296"/>
            <a:ext cx="23529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Заказы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649224" y="4873752"/>
            <a:ext cx="2352980" cy="4023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296 шт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3349676" y="4526280"/>
            <a:ext cx="2645588" cy="8686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5" name="Shape 11"/>
          <p:cNvSpPr/>
          <p:nvPr/>
        </p:nvSpPr>
        <p:spPr>
          <a:xfrm>
            <a:off x="3349676" y="4526280"/>
            <a:ext cx="2645588" cy="3200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16" name="Text 12"/>
          <p:cNvSpPr/>
          <p:nvPr/>
        </p:nvSpPr>
        <p:spPr>
          <a:xfrm>
            <a:off x="3495980" y="4654296"/>
            <a:ext cx="23529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Выручка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3495980" y="4873752"/>
            <a:ext cx="2352980" cy="4023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371 997 ₽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6196432" y="4526280"/>
            <a:ext cx="2645588" cy="8686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9" name="Shape 15"/>
          <p:cNvSpPr/>
          <p:nvPr/>
        </p:nvSpPr>
        <p:spPr>
          <a:xfrm>
            <a:off x="6196432" y="4526280"/>
            <a:ext cx="2645588" cy="3200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0" name="Text 16"/>
          <p:cNvSpPr/>
          <p:nvPr/>
        </p:nvSpPr>
        <p:spPr>
          <a:xfrm>
            <a:off x="6342736" y="4654296"/>
            <a:ext cx="23529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Конверсия переход → заказ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6342736" y="4873752"/>
            <a:ext cx="2352980" cy="4023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4.2%</a:t>
            </a:r>
            <a:endParaRPr lang="en-US" sz="1800" dirty="0"/>
          </a:p>
        </p:txBody>
      </p:sp>
      <p:sp>
        <p:nvSpPr>
          <p:cNvPr id="22" name="Shape 18"/>
          <p:cNvSpPr/>
          <p:nvPr/>
        </p:nvSpPr>
        <p:spPr>
          <a:xfrm>
            <a:off x="9043187" y="4526280"/>
            <a:ext cx="2645588" cy="86868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19"/>
          <p:cNvSpPr/>
          <p:nvPr/>
        </p:nvSpPr>
        <p:spPr>
          <a:xfrm>
            <a:off x="9043187" y="4526280"/>
            <a:ext cx="2645588" cy="32004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24" name="Text 20"/>
          <p:cNvSpPr/>
          <p:nvPr/>
        </p:nvSpPr>
        <p:spPr>
          <a:xfrm>
            <a:off x="9189491" y="4654296"/>
            <a:ext cx="23529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ДРР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9189491" y="4873752"/>
            <a:ext cx="2352980" cy="40233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2.6%</a:t>
            </a:r>
            <a:endParaRPr lang="en-US" sz="1800" dirty="0"/>
          </a:p>
        </p:txBody>
      </p:sp>
      <p:sp>
        <p:nvSpPr>
          <p:cNvPr id="26" name="Shape 22"/>
          <p:cNvSpPr/>
          <p:nvPr/>
        </p:nvSpPr>
        <p:spPr>
          <a:xfrm>
            <a:off x="502920" y="5806440"/>
            <a:ext cx="11185855" cy="9144"/>
          </a:xfrm>
          <a:prstGeom prst="rect">
            <a:avLst/>
          </a:prstGeom>
          <a:solidFill>
            <a:srgbClr val="E5E7EB"/>
          </a:solidFill>
          <a:ln/>
        </p:spPr>
      </p:sp>
      <p:sp>
        <p:nvSpPr>
          <p:cNvPr id="27" name="Text 23"/>
          <p:cNvSpPr/>
          <p:nvPr/>
        </p:nvSpPr>
        <p:spPr>
          <a:xfrm>
            <a:off x="502920" y="5943600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Отчёт собран из данных вашего кабинета, уже синхронизированных СоваСтат. Пропуск в графике означает «данных за день нет», а не ноль. Выводы — наблюдения по цифрам, а не приговор.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Сводка за период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9224" y="749808"/>
            <a:ext cx="9174175" cy="274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Wildberries · 18.08.2026 — 17.09.2026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88720"/>
          <a:ext cx="11185855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2834640"/>
                <a:gridCol w="3749040"/>
              </a:tblGrid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Метрика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За период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Начало → конец периода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Заказы за период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296 шт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10.1/день → 8.9/день (-12.5%)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Выручка по заказам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371 997 ₽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12 416 ₽ → 11 438 ₽ (-7.9%)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Переходы в карточку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WB не отдаёт показы — воронка начинается с переходов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7 088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229/день → 230/день (+0.7%)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В корзину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1 171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38/день → 38/день (+1.4%)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Конверсия переход → заказ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4.2%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4.5% → 3.9% (-13.6%)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Расход на рекламу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9 492 ₽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303 ₽ → 310 ₽ (+2.5%)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ДРР за период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Реклама ÷ выручка по заказам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2.6%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2.6% → 2.9% (+12.5%)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Остаток на конец периода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снимок за 17.09.2026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132 шт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6B7280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—</a:t>
                      </a:r>
                      <a:endParaRPr lang="en-US" sz="100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5623560"/>
            <a:ext cx="11185855" cy="27432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8" name="Text 5"/>
          <p:cNvSpPr/>
          <p:nvPr/>
        </p:nvSpPr>
        <p:spPr>
          <a:xfrm>
            <a:off x="502920" y="5715000"/>
            <a:ext cx="11185855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 чем сравниваем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02920" y="5943600"/>
            <a:ext cx="11185855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Конверсия переход → заказ у товара — 4.2%. В категории «Пледы» слишком мало товаров с данными за период, чтобы получить среднее (нужно минимум три соседа). Со средней по кабинету не сравниваем: это разные категории.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ИИ-разбор товара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9224" y="749808"/>
            <a:ext cx="9174175" cy="274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Разбор от 17.09.2026 · из архива разборов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188720"/>
            <a:ext cx="54864" cy="685800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43000"/>
            <a:ext cx="11185855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ПРИСМОТРЕТЬСЯ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371600"/>
            <a:ext cx="11048695" cy="5486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Товар прибыльный, но заказы за период просели сильнее, чем можно объяснить трафиком — сказываются рост цены и слабая конверсия «заход → корзина».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02920" y="2057400"/>
            <a:ext cx="5410048" cy="42062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происходит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Заказы падают быстрее трафика — Переходы снизились с 218 до 203 в день (-7%), а заказы в день — с 13 до 9 (-31%): просадка заметно сильнее, чем объясняется трафиком.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Товар прибыльный — За период выручка 315 573 ₽, продано 251 шт, чистая прибыль 42 123 ₽, маржа 13,3% — вердикт по юнит-экономике положительный.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Слабое место карточки — переход в корзину — Конверсия «заход → корзина» 16,6% против медианы каталога 22,7% — это единственный проблемный этап воронки, остальные (показы, корзина→заказ) выше медианы.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Цена выросла, остаток невелик — Цена поднялась с 1002 до 1083 ₽ (+8%), остаток 132 шт, при этом 13 сентября уже отгружено 300 шт на склад (приёмка 4–5 дней).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Почему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Повышение цены совпало с падением заказов — 5 сентября цену подняли до 1083 ₽, и после этого заказы в день снизились с 13 до 9; но 10–14 сентября параллельно шла акция площадки -15% на пледы, поэтому чистый эффект именно цены отдельно не виден.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Слабая конверсия в корзину тормозит заказы независимо от цены — Заход→корзина держится на 16,6% против медианы 22,7% — это системная просадка, не связанная с ценой, чаще всего дело в фото или первых отзывах.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Цену могли поднять специально, чтобы придержать спрос до поставки — При остатке 132 шт и отгрузке 300 шт 13 сентября рост цены выглядит попыткой не уйти в ноль до прихода товара.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278728" y="2057400"/>
            <a:ext cx="5410048" cy="42062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делать</a:t>
            </a:r>
            <a:endParaRPr lang="en-US" sz="1100" dirty="0"/>
          </a:p>
          <a:p>
            <a:pPr indent="0" marL="0">
              <a:buNone/>
            </a:pPr>
            <a:r>
              <a:rPr lang="en-US" sz="105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Проверить и обновить главное фото / первые отзывы карточки · важно</a:t>
            </a:r>
            <a:endParaRPr lang="en-US" sz="1100" dirty="0"/>
          </a:p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Заход→корзина 16,6% против медианы каталога 22,7% — это самое слабое и самое денежное звено воронки.</a:t>
            </a:r>
            <a:endParaRPr lang="en-US" sz="1100" dirty="0"/>
          </a:p>
          <a:p>
            <a:pPr indent="0" marL="0">
              <a:buNone/>
            </a:pPr>
            <a:r>
              <a:rPr lang="en-US" sz="950" dirty="0">
                <a:solidFill>
                  <a:srgbClr val="16A3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Эффект: Рост конверсии в корзину даже на несколько п.п. при текущем трафике 7352 показов даёт заметный прирост заказов без доп. затрат.</a:t>
            </a:r>
            <a:endParaRPr lang="en-US" sz="1100" dirty="0"/>
          </a:p>
          <a:p>
            <a:pPr indent="0" marL="0">
              <a:buNone/>
            </a:pPr>
            <a:r>
              <a:rPr lang="en-US" sz="105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Сверить сроки поставки и решить, нужно ли снижать цену обратно · средне</a:t>
            </a:r>
            <a:endParaRPr lang="en-US" sz="1100" dirty="0"/>
          </a:p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Отгрузка 300 шт была 13 сентября с приёмкой 4–5 дней — если товар уже пришёл или скоро придёт, держать цену 1083 ₽ и дальше терять заказы нет смысла.</a:t>
            </a:r>
            <a:endParaRPr lang="en-US" sz="1100" dirty="0"/>
          </a:p>
          <a:p>
            <a:pPr indent="0" marL="0">
              <a:buNone/>
            </a:pPr>
            <a:r>
              <a:rPr lang="en-US" sz="950" dirty="0">
                <a:solidFill>
                  <a:srgbClr val="16A3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Эффект: Возврат к цене ближе к 1002 ₽ может восстановить темп заказов до прежних 13/день.</a:t>
            </a:r>
            <a:endParaRPr lang="en-US" sz="1100" dirty="0"/>
          </a:p>
          <a:p>
            <a:pPr indent="0" marL="0">
              <a:buNone/>
            </a:pPr>
            <a:r>
              <a:rPr lang="en-US" sz="105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3. Оставить рекламу как есть · можно позже</a:t>
            </a:r>
            <a:endParaRPr lang="en-US" sz="1100" dirty="0"/>
          </a:p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Текущий CPC 11,78 ₽ ниже допустимого потолка 12,99 ₽, расход 306 ₽ из бюджета 646 ₽ в день, ДРР по кампании 11,07% — параметры в пределах нормы.</a:t>
            </a:r>
            <a:endParaRPr lang="en-US" sz="1100" dirty="0"/>
          </a:p>
          <a:p>
            <a:pPr indent="0" marL="0">
              <a:buNone/>
            </a:pPr>
            <a:r>
              <a:rPr lang="en-US" sz="950" dirty="0">
                <a:solidFill>
                  <a:srgbClr val="16A34A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Эффект: Стабильный приток показов без переплаты за клик.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Динамика по дням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234440"/>
          <a:ext cx="5410048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Chart 1" descr=""/>
          <p:cNvGraphicFramePr/>
          <p:nvPr/>
        </p:nvGraphicFramePr>
        <p:xfrm>
          <a:off x="6278728" y="1234440"/>
          <a:ext cx="5410048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 3"/>
          <p:cNvSpPr/>
          <p:nvPr/>
        </p:nvSpPr>
        <p:spPr>
          <a:xfrm>
            <a:off x="6278728" y="5440680"/>
            <a:ext cx="5410048" cy="8229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WB не отдаёт показы через API — воронка начинается с переходов в карточку.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Динамика по дням (продолжение)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02920" y="1234440"/>
          <a:ext cx="5410048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6" name="Chart 1" descr=""/>
          <p:cNvGraphicFramePr/>
          <p:nvPr/>
        </p:nvGraphicFramePr>
        <p:xfrm>
          <a:off x="6278728" y="1234440"/>
          <a:ext cx="5410048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вы делали с товаром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9224" y="749808"/>
            <a:ext cx="9174175" cy="274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Ваши заметки за период — из карточки товара и журнала магазина. Совпадение по времени само по себе не доказывает эффект.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23.08.2026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965960" y="1371600"/>
            <a:ext cx="9722815" cy="29260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другое действие. Новый менеджер по рекламе: пересобрали кампании по категориям, отключили автокампании (по магазину)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02920" y="1755648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05.09.2026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965960" y="1755648"/>
            <a:ext cx="9722815" cy="29260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изменили цену. Подняли цену 1 032 → 1 083 ₽: остатка мало, дотягиваем до поставки без обнуления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02920" y="2139696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10.09.2026 — 14.09.2026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965960" y="2139696"/>
            <a:ext cx="9722815" cy="29260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участие в акции площадки. Акция WB «Осень уюта»: −15 % на пледы и полотенца, участвовали всеми артикулами категорий (по магазину)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2920" y="2523744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13.09.2026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965960" y="2523744"/>
            <a:ext cx="9722815" cy="29260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поставка или движение товара на складе. Отгрузили 300 шт на Коледино, приёмка обычно 4–5 дней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02920" y="2907792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записано 14.09.2026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965960" y="2907792"/>
            <a:ext cx="9722815" cy="29260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Проверить приёмку поставки и вернуть цену 1 032 ₽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2920" y="3291840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записано 14.09.2026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965960" y="3291840"/>
            <a:ext cx="9722815" cy="29260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Собрать отчёт собственнику за сентябрь: здоровье магазина + P&amp;L (по магазину)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Разбор по событиям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49224" y="749808"/>
            <a:ext cx="9174175" cy="274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именно изменилось, когда, что было до и чем закончилось. Причина — вероятная: это наблюдение по цифрам, а не приговор.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410048" cy="36576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1417320"/>
            <a:ext cx="5410048" cy="5486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29.08 — заказы упали на 23.8%: 11 → 9 в день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" y="2011680"/>
            <a:ext cx="5410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C262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было до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502920" y="2194560"/>
            <a:ext cx="5410048" cy="786384"/>
          </a:xfrm>
          <a:prstGeom prst="rect">
            <a:avLst/>
          </a:prstGeom>
          <a:noFill/>
          <a:ln/>
        </p:spPr>
        <p:txBody>
          <a:bodyPr wrap="square" lIns="18288" tIns="18288" rIns="18288" bIns="18288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Заказы держались на уровне 11 в день (среднее за 7 дней до события). Реклама работала: 304 ₽ в день. Цена — 990 ₽. Остаток — 145 шт.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02920" y="3035808"/>
            <a:ext cx="5410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C262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после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502920" y="3218688"/>
            <a:ext cx="5410048" cy="786384"/>
          </a:xfrm>
          <a:prstGeom prst="rect">
            <a:avLst/>
          </a:prstGeom>
          <a:noFill/>
          <a:ln/>
        </p:spPr>
        <p:txBody>
          <a:bodyPr wrap="square" lIns="18288" tIns="18288" rIns="18288" bIns="18288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Заказы опустились до 9 в день (среднее за 7 дней после).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502920" y="4059936"/>
            <a:ext cx="5410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C262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Вероятная причина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502920" y="4242816"/>
            <a:ext cx="5410048" cy="786384"/>
          </a:xfrm>
          <a:prstGeom prst="rect">
            <a:avLst/>
          </a:prstGeom>
          <a:noFill/>
          <a:ln/>
        </p:spPr>
        <p:txBody>
          <a:bodyPr wrap="square" lIns="18288" tIns="18288" rIns="18288" bIns="18288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Вероятная причина — упала конверсия, а не трафик: переходов приходит столько же, а заказов меньше. Так обычно выглядит проблема самой карточки — цена, отзывы, фото или сроки доставки.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02920" y="5084064"/>
            <a:ext cx="5410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DC2626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делать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502920" y="5266944"/>
            <a:ext cx="5410048" cy="786384"/>
          </a:xfrm>
          <a:prstGeom prst="rect">
            <a:avLst/>
          </a:prstGeom>
          <a:noFill/>
          <a:ln/>
        </p:spPr>
        <p:txBody>
          <a:bodyPr wrap="square" lIns="18288" tIns="18288" rIns="18288" bIns="18288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Сверьте карточку за эти даты: цена относительно конкурентов, отзывы, сроки доставки. И проверьте в кабинете, не было ли ограничений по карточке.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502920" y="6172200"/>
            <a:ext cx="5410048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Заказы до, в день: 11 · Заказы после, в день: 9 · Изменение: -23.8% · Реклама до → после, ₽/день: 299 ₽ · Остаток до, шт: 145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Разбор дневника: паттерны периода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45720" cy="274320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243584"/>
            <a:ext cx="11048695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Остатка 132 шт — данные выглядят так, будто спрос придерживают, чтобы дотянуть до поставки: цена поднята с 1002 до 1083 ₽.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1572768"/>
            <a:ext cx="11048695" cy="65836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Проверьте, так ли задумано. По естественному темпу до перелома 16.09 (~10 в день) остатка хватит примерно на 13.8 дней: считать по текущему, уже придушенному темпу было бы враньём — после поставки продажи ускорятся обратно.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640080" y="2212848"/>
            <a:ext cx="11048695" cy="457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делать: Сверьте с датой поставки: если она успевает и при обычном темпе — возможно, спрос придушен сильнее нужного и заказы теряются зря; если не успевает — держите темп и ускоряйте поставку.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02920" y="2971800"/>
            <a:ext cx="45720" cy="274320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935224"/>
            <a:ext cx="11048695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Ещё 2 метрики в норме — резких провалов нет.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40080" y="3264408"/>
            <a:ext cx="11048695" cy="65836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Стабильны: переходы 229/день, ДРР 2.8%.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40080" y="3904488"/>
            <a:ext cx="11048695" cy="4572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 делать: Отдельных действий не требуют — следите, чтобы не просели следом.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84048"/>
            <a:ext cx="54864" cy="310896"/>
          </a:xfrm>
          <a:prstGeom prst="rect">
            <a:avLst/>
          </a:prstGeom>
          <a:solidFill>
            <a:srgbClr val="E8590C"/>
          </a:solidFill>
          <a:ln/>
        </p:spPr>
      </p:sp>
      <p:sp>
        <p:nvSpPr>
          <p:cNvPr id="3" name="Text 1"/>
          <p:cNvSpPr/>
          <p:nvPr/>
        </p:nvSpPr>
        <p:spPr>
          <a:xfrm>
            <a:off x="649224" y="329184"/>
            <a:ext cx="9174175" cy="42062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Итог и что делать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0225735" y="3657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E8590C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СоваСтат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11185855" cy="3657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 период нашли 1 заметное событие: 1 со знаком минус и 0 со знаком плюс. Разбор каждого — с датами и цифрами — выше.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Главное падение периода: 29.08 — заказы упали на 23.8%: 11 → 9 в день. Вероятная причина — упала конверсия, а не трафик: переходов приходит столько же, а заказов меньше. Так обычно выглядит проблема самой карточки — цена, отзывы, фото или сроки доставки.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Сверьте карточку за эти даты: цена относительно конкурентов, отзывы, сроки доставки. И проверьте в кабинете, не было ли ограничений по карточке.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5029200"/>
            <a:ext cx="11185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293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Честные оговорки к цифрам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02920" y="5303520"/>
            <a:ext cx="11185855" cy="128016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342900" indent="-342900"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История воронки WB копится с момента подключения кабинета: WB Seller API отдаёт воронку только за последнюю неделю, поэтому за более ранние дни данных нет. Со временем дневник заполняется глубже.</a:t>
            </a:r>
            <a:endParaRPr lang="en-US" sz="900" dirty="0"/>
          </a:p>
          <a:p>
            <a:pPr marL="342900" indent="-342900"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История цен копится с 20.06: цена — снимок на день синхронизации, за более ранние дни карточную цену не восстановить. Если в тот день были заказы, серым курсивом показана расчётная средняя цена продаж (сумма заказов ÷ количество) — это средний чек, а не цена с карточки; без заказов — «—».</a:t>
            </a:r>
            <a:endParaRPr lang="en-US" sz="900" dirty="0"/>
          </a:p>
          <a:p>
            <a:pPr marL="342900" indent="-342900">
              <a:buSzPct val="100000"/>
              <a:buChar char="–"/>
            </a:pPr>
            <a:r>
              <a:rPr lang="en-US" sz="900" dirty="0">
                <a:solidFill>
                  <a:srgbClr val="6B728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Отчёт собран из уже синхронизированных данных вашего кабинета. Пустой день в графике — «данных нет», а не ноль: нули и пропуски мы не смешиваем.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СоваСтат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по товару — Уютный дом · Пледы</dc:title>
  <dc:subject>Аналитика товара за 18.08.2026 — 17.09.2026</dc:subject>
  <dc:creator>СоваСтат</dc:creator>
  <cp:lastModifiedBy>СоваСтат</cp:lastModifiedBy>
  <cp:revision>1</cp:revision>
  <dcterms:created xsi:type="dcterms:W3CDTF">2026-09-17T12:30:57Z</dcterms:created>
  <dcterms:modified xsi:type="dcterms:W3CDTF">2026-09-17T12:30:57Z</dcterms:modified>
</cp:coreProperties>
</file>